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8288000" cy="10287000"/>
  <p:notesSz cx="6797675" cy="9926638"/>
  <p:embeddedFontLst>
    <p:embeddedFont>
      <p:font typeface="Calibri (MS)" panose="020B0604020202020204" charset="0"/>
      <p:regular r:id="rId13"/>
    </p:embeddedFont>
    <p:embeddedFont>
      <p:font typeface="Calibri (MS) Bold" panose="020B0604020202020204" charset="0"/>
      <p:regular r:id="rId14"/>
    </p:embeddedFont>
    <p:embeddedFont>
      <p:font typeface="Garamond" panose="02020404030301010803" pitchFamily="18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8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0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5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6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9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3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6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7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9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edcsa.org.z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-180826"/>
            <a:ext cx="18288000" cy="104678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-4230370" y="5143500"/>
            <a:ext cx="649224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>
            <a:off x="16026130" y="5143500"/>
            <a:ext cx="649224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7209782" y="2929746"/>
            <a:ext cx="3868436" cy="7357254"/>
            <a:chOff x="0" y="0"/>
            <a:chExt cx="660400" cy="12559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1255993"/>
            </a:xfrm>
            <a:custGeom>
              <a:avLst/>
              <a:gdLst/>
              <a:ahLst/>
              <a:cxnLst/>
              <a:rect l="l" t="t" r="r" b="b"/>
              <a:pathLst>
                <a:path w="660400" h="1255993">
                  <a:moveTo>
                    <a:pt x="220252" y="1236924"/>
                  </a:moveTo>
                  <a:cubicBezTo>
                    <a:pt x="254109" y="1248438"/>
                    <a:pt x="292600" y="1255993"/>
                    <a:pt x="330378" y="1255993"/>
                  </a:cubicBezTo>
                  <a:cubicBezTo>
                    <a:pt x="368157" y="1255993"/>
                    <a:pt x="404509" y="1249516"/>
                    <a:pt x="438009" y="1238003"/>
                  </a:cubicBezTo>
                  <a:cubicBezTo>
                    <a:pt x="438723" y="1237643"/>
                    <a:pt x="439435" y="1237643"/>
                    <a:pt x="440148" y="1237284"/>
                  </a:cubicBezTo>
                  <a:cubicBezTo>
                    <a:pt x="565955" y="1191228"/>
                    <a:pt x="658618" y="1069615"/>
                    <a:pt x="660400" y="91764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16966"/>
                  </a:lnTo>
                  <a:cubicBezTo>
                    <a:pt x="1782" y="1070333"/>
                    <a:pt x="93019" y="1191949"/>
                    <a:pt x="220252" y="1236924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60400" cy="1176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61796" y="7657815"/>
            <a:ext cx="6032768" cy="1448204"/>
          </a:xfrm>
          <a:custGeom>
            <a:avLst/>
            <a:gdLst/>
            <a:ahLst/>
            <a:cxnLst/>
            <a:rect l="l" t="t" r="r" b="b"/>
            <a:pathLst>
              <a:path w="5357081" h="1366056">
                <a:moveTo>
                  <a:pt x="0" y="0"/>
                </a:moveTo>
                <a:lnTo>
                  <a:pt x="5357081" y="0"/>
                </a:lnTo>
                <a:lnTo>
                  <a:pt x="5357081" y="1366056"/>
                </a:lnTo>
                <a:lnTo>
                  <a:pt x="0" y="1366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1066800" y="5886013"/>
            <a:ext cx="13182600" cy="1125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2" dirty="0">
                <a:latin typeface="+mj-lt"/>
                <a:ea typeface="Calibri (MS)"/>
                <a:cs typeface="Calibri (MS)"/>
                <a:sym typeface="Calibri (MS)"/>
              </a:rPr>
              <a:t>Jaco Hamman, LLB; Mcom Forensic Accounting </a:t>
            </a:r>
          </a:p>
          <a:p>
            <a:pPr algn="ctr">
              <a:lnSpc>
                <a:spcPts val="4480"/>
              </a:lnSpc>
            </a:pPr>
            <a:r>
              <a:rPr lang="en-US" sz="3200" spc="12" dirty="0">
                <a:latin typeface="+mj-lt"/>
                <a:ea typeface="Calibri (MS)"/>
                <a:cs typeface="Calibri (MS)"/>
                <a:sym typeface="Calibri (MS)"/>
              </a:rPr>
              <a:t>Practicing Attorney and Practicing Forensic Practitioner FP(SA)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EC3CBB-AF37-B5B9-1055-F7276E5E6A1C}"/>
              </a:ext>
            </a:extLst>
          </p:cNvPr>
          <p:cNvSpPr txBox="1"/>
          <p:nvPr/>
        </p:nvSpPr>
        <p:spPr>
          <a:xfrm>
            <a:off x="916746" y="2650772"/>
            <a:ext cx="1645450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dirty="0"/>
              <a:t>Controls and Forensics </a:t>
            </a:r>
          </a:p>
          <a:p>
            <a:pPr algn="ctr"/>
            <a:r>
              <a:rPr lang="en-US" sz="4600" dirty="0"/>
              <a:t>in </a:t>
            </a:r>
          </a:p>
          <a:p>
            <a:pPr algn="ctr"/>
            <a:r>
              <a:rPr lang="en-US" sz="4600" dirty="0"/>
              <a:t>Local and Regional Development Agencies</a:t>
            </a:r>
            <a:endParaRPr lang="en-ZA" sz="4600" dirty="0"/>
          </a:p>
        </p:txBody>
      </p:sp>
      <p:pic>
        <p:nvPicPr>
          <p:cNvPr id="26" name="Picture 25" descr="Jaco 2- resize for ADR.jpg">
            <a:extLst>
              <a:ext uri="{FF2B5EF4-FFF2-40B4-BE49-F238E27FC236}">
                <a16:creationId xmlns:a16="http://schemas.microsoft.com/office/drawing/2014/main" id="{19F0965E-2857-1CE7-7000-D5A6047F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4185" y="6532732"/>
            <a:ext cx="2454668" cy="2554858"/>
          </a:xfrm>
          <a:prstGeom prst="rect">
            <a:avLst/>
          </a:prstGeom>
        </p:spPr>
      </p:pic>
      <p:pic>
        <p:nvPicPr>
          <p:cNvPr id="1026" name="Picture 2" descr="Economic Development Council of South Africa">
            <a:hlinkClick r:id="rId4"/>
            <a:extLst>
              <a:ext uri="{FF2B5EF4-FFF2-40B4-BE49-F238E27FC236}">
                <a16:creationId xmlns:a16="http://schemas.microsoft.com/office/drawing/2014/main" id="{9B012A84-799F-A527-7624-2161AF4E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1" y="1164652"/>
            <a:ext cx="3810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D50FE-A681-7C56-2D51-8A4AFD7F4607}"/>
              </a:ext>
            </a:extLst>
          </p:cNvPr>
          <p:cNvSpPr txBox="1"/>
          <p:nvPr/>
        </p:nvSpPr>
        <p:spPr>
          <a:xfrm>
            <a:off x="1066800" y="1333500"/>
            <a:ext cx="1623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Conclusions and Key Takeaways</a:t>
            </a:r>
            <a:endParaRPr lang="en-ZA" sz="7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EC412-1071-92F4-0E47-0699F6BC5795}"/>
              </a:ext>
            </a:extLst>
          </p:cNvPr>
          <p:cNvCxnSpPr/>
          <p:nvPr/>
        </p:nvCxnSpPr>
        <p:spPr>
          <a:xfrm>
            <a:off x="3657600" y="2503051"/>
            <a:ext cx="11049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1A06AE-2654-3D71-5072-9E05FCBF76E8}"/>
              </a:ext>
            </a:extLst>
          </p:cNvPr>
          <p:cNvSpPr txBox="1"/>
          <p:nvPr/>
        </p:nvSpPr>
        <p:spPr>
          <a:xfrm>
            <a:off x="3505200" y="3332587"/>
            <a:ext cx="12954000" cy="362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Controls protect resources.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Forensics provides assurance and accountability.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Together they support sustainable development.</a:t>
            </a:r>
            <a:endParaRPr lang="en-ZA" sz="4000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7DA9C2D-F9E0-C2FF-1281-A55BD2973149}"/>
              </a:ext>
            </a:extLst>
          </p:cNvPr>
          <p:cNvSpPr/>
          <p:nvPr/>
        </p:nvSpPr>
        <p:spPr>
          <a:xfrm>
            <a:off x="13868400" y="8420100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720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03" b="-7703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8627"/>
              </a:srgbClr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1083698" y="-571348"/>
            <a:ext cx="7042299" cy="11429695"/>
            <a:chOff x="0" y="0"/>
            <a:chExt cx="660400" cy="1071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1071833"/>
            </a:xfrm>
            <a:custGeom>
              <a:avLst/>
              <a:gdLst/>
              <a:ahLst/>
              <a:cxnLst/>
              <a:rect l="l" t="t" r="r" b="b"/>
              <a:pathLst>
                <a:path w="660400" h="1071833">
                  <a:moveTo>
                    <a:pt x="220252" y="1052764"/>
                  </a:moveTo>
                  <a:cubicBezTo>
                    <a:pt x="254109" y="1064278"/>
                    <a:pt x="292600" y="1071833"/>
                    <a:pt x="330378" y="1071833"/>
                  </a:cubicBezTo>
                  <a:cubicBezTo>
                    <a:pt x="368157" y="1071833"/>
                    <a:pt x="404509" y="1065356"/>
                    <a:pt x="438009" y="1053842"/>
                  </a:cubicBezTo>
                  <a:cubicBezTo>
                    <a:pt x="438723" y="1053483"/>
                    <a:pt x="439435" y="1053483"/>
                    <a:pt x="440148" y="1053124"/>
                  </a:cubicBezTo>
                  <a:cubicBezTo>
                    <a:pt x="565955" y="1007068"/>
                    <a:pt x="658618" y="885454"/>
                    <a:pt x="660400" y="73757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7030"/>
                  </a:lnTo>
                  <a:cubicBezTo>
                    <a:pt x="1782" y="886173"/>
                    <a:pt x="93019" y="1007788"/>
                    <a:pt x="220252" y="1052764"/>
                  </a:cubicBezTo>
                  <a:close/>
                </a:path>
              </a:pathLst>
            </a:custGeom>
            <a:solidFill>
              <a:srgbClr val="BA2F20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60400" cy="992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6109" y="8314643"/>
            <a:ext cx="6708455" cy="1530350"/>
            <a:chOff x="0" y="0"/>
            <a:chExt cx="1766836" cy="4030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6836" cy="403055"/>
            </a:xfrm>
            <a:custGeom>
              <a:avLst/>
              <a:gdLst/>
              <a:ahLst/>
              <a:cxnLst/>
              <a:rect l="l" t="t" r="r" b="b"/>
              <a:pathLst>
                <a:path w="1766836" h="403055">
                  <a:moveTo>
                    <a:pt x="109635" y="0"/>
                  </a:moveTo>
                  <a:lnTo>
                    <a:pt x="1657201" y="0"/>
                  </a:lnTo>
                  <a:cubicBezTo>
                    <a:pt x="1686278" y="0"/>
                    <a:pt x="1714164" y="11551"/>
                    <a:pt x="1734725" y="32111"/>
                  </a:cubicBezTo>
                  <a:cubicBezTo>
                    <a:pt x="1755285" y="52672"/>
                    <a:pt x="1766836" y="80558"/>
                    <a:pt x="1766836" y="109635"/>
                  </a:cubicBezTo>
                  <a:lnTo>
                    <a:pt x="1766836" y="293420"/>
                  </a:lnTo>
                  <a:cubicBezTo>
                    <a:pt x="1766836" y="322497"/>
                    <a:pt x="1755285" y="350383"/>
                    <a:pt x="1734725" y="370944"/>
                  </a:cubicBezTo>
                  <a:cubicBezTo>
                    <a:pt x="1714164" y="391504"/>
                    <a:pt x="1686278" y="403055"/>
                    <a:pt x="1657201" y="403055"/>
                  </a:cubicBezTo>
                  <a:lnTo>
                    <a:pt x="109635" y="403055"/>
                  </a:lnTo>
                  <a:cubicBezTo>
                    <a:pt x="80558" y="403055"/>
                    <a:pt x="52672" y="391504"/>
                    <a:pt x="32111" y="370944"/>
                  </a:cubicBezTo>
                  <a:cubicBezTo>
                    <a:pt x="11551" y="350383"/>
                    <a:pt x="0" y="322497"/>
                    <a:pt x="0" y="293420"/>
                  </a:cubicBezTo>
                  <a:lnTo>
                    <a:pt x="0" y="109635"/>
                  </a:lnTo>
                  <a:cubicBezTo>
                    <a:pt x="0" y="80558"/>
                    <a:pt x="11551" y="52672"/>
                    <a:pt x="32111" y="32111"/>
                  </a:cubicBezTo>
                  <a:cubicBezTo>
                    <a:pt x="52672" y="11551"/>
                    <a:pt x="80558" y="0"/>
                    <a:pt x="10963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766836" cy="450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1796" y="8396790"/>
            <a:ext cx="5357081" cy="1366056"/>
          </a:xfrm>
          <a:custGeom>
            <a:avLst/>
            <a:gdLst/>
            <a:ahLst/>
            <a:cxnLst/>
            <a:rect l="l" t="t" r="r" b="b"/>
            <a:pathLst>
              <a:path w="5357081" h="1366056">
                <a:moveTo>
                  <a:pt x="0" y="0"/>
                </a:moveTo>
                <a:lnTo>
                  <a:pt x="5357081" y="0"/>
                </a:lnTo>
                <a:lnTo>
                  <a:pt x="5357081" y="1366056"/>
                </a:lnTo>
                <a:lnTo>
                  <a:pt x="0" y="1366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3" name="Group 13"/>
          <p:cNvGrpSpPr/>
          <p:nvPr/>
        </p:nvGrpSpPr>
        <p:grpSpPr>
          <a:xfrm>
            <a:off x="7425656" y="2559790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6028" b="-44074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888034" y="4312285"/>
            <a:ext cx="3371266" cy="1470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1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Jaco Hamman</a:t>
            </a:r>
          </a:p>
          <a:p>
            <a:pPr algn="l">
              <a:lnSpc>
                <a:spcPts val="3919"/>
              </a:lnSpc>
            </a:pPr>
            <a:endParaRPr lang="en-US" sz="2799" spc="11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919"/>
              </a:lnSpc>
            </a:pPr>
            <a:r>
              <a:rPr lang="en-US" sz="2799" spc="1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jaco@hahnlaw.co.za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54103" y="2464540"/>
            <a:ext cx="4257437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8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Questions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FC20D3-B721-DFA6-235C-F9A05069C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2079" y="341058"/>
            <a:ext cx="2943636" cy="2562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67000" y="1042542"/>
            <a:ext cx="12243019" cy="1361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ZA" sz="8000" dirty="0"/>
              <a:t>Context and Importance</a:t>
            </a:r>
            <a:endParaRPr lang="en-US" sz="75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B6579-307B-4106-D52D-EE8ED1F5B09E}"/>
              </a:ext>
            </a:extLst>
          </p:cNvPr>
          <p:cNvSpPr txBox="1"/>
          <p:nvPr/>
        </p:nvSpPr>
        <p:spPr>
          <a:xfrm>
            <a:off x="3428999" y="3467100"/>
            <a:ext cx="124206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Local and regional agencies manage significant public funds and programs.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Weak controls increase risk of fraud, waste, and inefficiency.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Strong oversight builds public trust.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9474CE-9577-389C-DF03-90AE4802EDF4}"/>
              </a:ext>
            </a:extLst>
          </p:cNvPr>
          <p:cNvCxnSpPr/>
          <p:nvPr/>
        </p:nvCxnSpPr>
        <p:spPr>
          <a:xfrm>
            <a:off x="3886200" y="2403812"/>
            <a:ext cx="97536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D9149-ACEF-D698-8F0F-884C1167524A}"/>
              </a:ext>
            </a:extLst>
          </p:cNvPr>
          <p:cNvSpPr txBox="1"/>
          <p:nvPr/>
        </p:nvSpPr>
        <p:spPr>
          <a:xfrm>
            <a:off x="990600" y="1485900"/>
            <a:ext cx="1630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8000" dirty="0"/>
              <a:t>What Are Internal Controls?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E74C9-FDD9-ADC0-78B4-1A89DAB8682F}"/>
              </a:ext>
            </a:extLst>
          </p:cNvPr>
          <p:cNvSpPr txBox="1"/>
          <p:nvPr/>
        </p:nvSpPr>
        <p:spPr>
          <a:xfrm>
            <a:off x="3657600" y="3924300"/>
            <a:ext cx="13792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Policies and procedures ensuring reliable reporting.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 sz="2000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Safeguarding of assets and resources.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Compliance with laws and funding conditions.</a:t>
            </a:r>
            <a:endParaRPr lang="en-ZA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321C5-A1A9-5BD9-5884-62ACB077E094}"/>
              </a:ext>
            </a:extLst>
          </p:cNvPr>
          <p:cNvCxnSpPr>
            <a:cxnSpLocks/>
          </p:cNvCxnSpPr>
          <p:nvPr/>
        </p:nvCxnSpPr>
        <p:spPr>
          <a:xfrm>
            <a:off x="3429000" y="2628900"/>
            <a:ext cx="112776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reeform 11">
            <a:extLst>
              <a:ext uri="{FF2B5EF4-FFF2-40B4-BE49-F238E27FC236}">
                <a16:creationId xmlns:a16="http://schemas.microsoft.com/office/drawing/2014/main" id="{896BC762-5C03-6DB5-3A66-10D93E6425DB}"/>
              </a:ext>
            </a:extLst>
          </p:cNvPr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0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14541-E523-0333-08B1-1F3B7195058F}"/>
              </a:ext>
            </a:extLst>
          </p:cNvPr>
          <p:cNvSpPr txBox="1"/>
          <p:nvPr/>
        </p:nvSpPr>
        <p:spPr>
          <a:xfrm>
            <a:off x="1066800" y="1104900"/>
            <a:ext cx="1615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/>
            </a:pPr>
            <a:r>
              <a:rPr lang="en-ZA" sz="8000" dirty="0"/>
              <a:t>Governance Structures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E96291-A796-AEF2-07D5-A5C955B17866}"/>
              </a:ext>
            </a:extLst>
          </p:cNvPr>
          <p:cNvCxnSpPr>
            <a:cxnSpLocks/>
          </p:cNvCxnSpPr>
          <p:nvPr/>
        </p:nvCxnSpPr>
        <p:spPr>
          <a:xfrm>
            <a:off x="4114800" y="2247900"/>
            <a:ext cx="10058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DC93C6-034E-8802-35A6-345F2AC07B70}"/>
              </a:ext>
            </a:extLst>
          </p:cNvPr>
          <p:cNvSpPr txBox="1"/>
          <p:nvPr/>
        </p:nvSpPr>
        <p:spPr>
          <a:xfrm>
            <a:off x="4127310" y="3086100"/>
            <a:ext cx="9171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Clear roles and responsibilities.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Independent oversight committees.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Transparency and ethical leadership.</a:t>
            </a:r>
            <a:endParaRPr lang="en-ZA" sz="400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F4A6CDE-707A-1F2B-224C-DE308117BCFB}"/>
              </a:ext>
            </a:extLst>
          </p:cNvPr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0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4C3FFF39-AAFC-68B9-531E-D290EB2ADA0B}"/>
              </a:ext>
            </a:extLst>
          </p:cNvPr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EF2F4-CA24-650A-1274-5D08132ACB1C}"/>
              </a:ext>
            </a:extLst>
          </p:cNvPr>
          <p:cNvSpPr txBox="1"/>
          <p:nvPr/>
        </p:nvSpPr>
        <p:spPr>
          <a:xfrm>
            <a:off x="1066800" y="1333500"/>
            <a:ext cx="16230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/>
              <a:t>Common Risks in Development Agencies</a:t>
            </a:r>
            <a:endParaRPr lang="en-ZA" sz="7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67F284-0B1D-6475-BF2D-84844A8A7573}"/>
              </a:ext>
            </a:extLst>
          </p:cNvPr>
          <p:cNvCxnSpPr/>
          <p:nvPr/>
        </p:nvCxnSpPr>
        <p:spPr>
          <a:xfrm>
            <a:off x="2030104" y="2503051"/>
            <a:ext cx="143256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D0C184-C973-5FC6-E807-C1115C42B82D}"/>
              </a:ext>
            </a:extLst>
          </p:cNvPr>
          <p:cNvSpPr txBox="1"/>
          <p:nvPr/>
        </p:nvSpPr>
        <p:spPr>
          <a:xfrm>
            <a:off x="4558352" y="3382744"/>
            <a:ext cx="91712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Procurement irregularities</a:t>
            </a:r>
          </a:p>
          <a:p>
            <a:pPr marL="571500" indent="-571500">
              <a:buFont typeface="Arial" panose="020B0604020202020204" pitchFamily="34" charset="0"/>
              <a:buChar char="•"/>
              <a:defRPr sz="2000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Grant and subsidy misuse.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Conflicts of interest.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Weak monitoring of projects.</a:t>
            </a:r>
          </a:p>
        </p:txBody>
      </p:sp>
    </p:spTree>
    <p:extLst>
      <p:ext uri="{BB962C8B-B14F-4D97-AF65-F5344CB8AC3E}">
        <p14:creationId xmlns:p14="http://schemas.microsoft.com/office/powerpoint/2010/main" val="40254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39157EA-7B66-D03E-334F-29E6FA88B369}"/>
              </a:ext>
            </a:extLst>
          </p:cNvPr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AB104-D25B-7A7E-5419-8B97CF38F69D}"/>
              </a:ext>
            </a:extLst>
          </p:cNvPr>
          <p:cNvSpPr txBox="1"/>
          <p:nvPr/>
        </p:nvSpPr>
        <p:spPr>
          <a:xfrm>
            <a:off x="1066800" y="1333500"/>
            <a:ext cx="16230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/>
            </a:pPr>
            <a:r>
              <a:rPr lang="en-ZA" sz="7500" dirty="0"/>
              <a:t>Role of Forensic Investigations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1D385F-F955-0C14-CA0B-9784DACE76CA}"/>
              </a:ext>
            </a:extLst>
          </p:cNvPr>
          <p:cNvCxnSpPr>
            <a:cxnSpLocks/>
          </p:cNvCxnSpPr>
          <p:nvPr/>
        </p:nvCxnSpPr>
        <p:spPr>
          <a:xfrm>
            <a:off x="3581400" y="2552700"/>
            <a:ext cx="111252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A34722-54AB-D267-B7C2-B4723BABE514}"/>
              </a:ext>
            </a:extLst>
          </p:cNvPr>
          <p:cNvSpPr txBox="1"/>
          <p:nvPr/>
        </p:nvSpPr>
        <p:spPr>
          <a:xfrm>
            <a:off x="3581400" y="3238501"/>
            <a:ext cx="11125200" cy="362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Identify red flags and irregular transactions.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Investigate allegations of misconduct.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Provide evidence-based findings.</a:t>
            </a:r>
          </a:p>
        </p:txBody>
      </p:sp>
    </p:spTree>
    <p:extLst>
      <p:ext uri="{BB962C8B-B14F-4D97-AF65-F5344CB8AC3E}">
        <p14:creationId xmlns:p14="http://schemas.microsoft.com/office/powerpoint/2010/main" val="191629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0AB449B-876A-0991-DF28-DECCADFA737D}"/>
              </a:ext>
            </a:extLst>
          </p:cNvPr>
          <p:cNvSpPr/>
          <p:nvPr/>
        </p:nvSpPr>
        <p:spPr>
          <a:xfrm>
            <a:off x="13792200" y="8397963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993E9-E350-E35D-D202-13855483DBBF}"/>
              </a:ext>
            </a:extLst>
          </p:cNvPr>
          <p:cNvSpPr txBox="1"/>
          <p:nvPr/>
        </p:nvSpPr>
        <p:spPr>
          <a:xfrm>
            <a:off x="1028700" y="1063826"/>
            <a:ext cx="16230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/>
              <a:t>Forensic Tools and Techniques</a:t>
            </a:r>
            <a:endParaRPr lang="en-ZA" sz="75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480673-9D2C-3E18-9E08-3523D4068CA8}"/>
              </a:ext>
            </a:extLst>
          </p:cNvPr>
          <p:cNvCxnSpPr/>
          <p:nvPr/>
        </p:nvCxnSpPr>
        <p:spPr>
          <a:xfrm>
            <a:off x="3352800" y="2247900"/>
            <a:ext cx="11430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A0ED6B-D1DD-72E4-573A-1E742CA2A997}"/>
              </a:ext>
            </a:extLst>
          </p:cNvPr>
          <p:cNvSpPr txBox="1"/>
          <p:nvPr/>
        </p:nvSpPr>
        <p:spPr>
          <a:xfrm>
            <a:off x="3328916" y="2857500"/>
            <a:ext cx="11453884" cy="362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Data analytics and transaction testing.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Document review and digital forensics.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Interviews and process mapping.</a:t>
            </a:r>
          </a:p>
        </p:txBody>
      </p:sp>
    </p:spTree>
    <p:extLst>
      <p:ext uri="{BB962C8B-B14F-4D97-AF65-F5344CB8AC3E}">
        <p14:creationId xmlns:p14="http://schemas.microsoft.com/office/powerpoint/2010/main" val="201412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D91C9E9-5653-BE3D-8C75-E42D5180B944}"/>
              </a:ext>
            </a:extLst>
          </p:cNvPr>
          <p:cNvSpPr/>
          <p:nvPr/>
        </p:nvSpPr>
        <p:spPr>
          <a:xfrm>
            <a:off x="13842167" y="8420100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39BC7-69C8-ED02-6368-11A2F8D0E8FE}"/>
              </a:ext>
            </a:extLst>
          </p:cNvPr>
          <p:cNvSpPr txBox="1"/>
          <p:nvPr/>
        </p:nvSpPr>
        <p:spPr>
          <a:xfrm>
            <a:off x="1104900" y="1333500"/>
            <a:ext cx="1607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/>
              <a:t>Benefits of Integrated Controls and Forensics </a:t>
            </a:r>
            <a:endParaRPr lang="en-ZA" sz="6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02A27F-FA29-66EA-814E-7E39B941EE38}"/>
              </a:ext>
            </a:extLst>
          </p:cNvPr>
          <p:cNvCxnSpPr>
            <a:cxnSpLocks/>
          </p:cNvCxnSpPr>
          <p:nvPr/>
        </p:nvCxnSpPr>
        <p:spPr>
          <a:xfrm>
            <a:off x="1371600" y="2324100"/>
            <a:ext cx="155448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C39C09-253D-2719-60B1-23273999AA51}"/>
              </a:ext>
            </a:extLst>
          </p:cNvPr>
          <p:cNvSpPr txBox="1"/>
          <p:nvPr/>
        </p:nvSpPr>
        <p:spPr>
          <a:xfrm>
            <a:off x="3810000" y="3162300"/>
            <a:ext cx="15125700" cy="362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Early detection and prevention of losses.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Improved accountability.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Stronger confidence from funders and stakeholders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86706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DA1441E-CB76-0B9B-732E-F981A5371388}"/>
              </a:ext>
            </a:extLst>
          </p:cNvPr>
          <p:cNvSpPr/>
          <p:nvPr/>
        </p:nvSpPr>
        <p:spPr>
          <a:xfrm>
            <a:off x="13868400" y="8420100"/>
            <a:ext cx="3340933" cy="851938"/>
          </a:xfrm>
          <a:custGeom>
            <a:avLst/>
            <a:gdLst/>
            <a:ahLst/>
            <a:cxnLst/>
            <a:rect l="l" t="t" r="r" b="b"/>
            <a:pathLst>
              <a:path w="3340933" h="851938">
                <a:moveTo>
                  <a:pt x="0" y="0"/>
                </a:moveTo>
                <a:lnTo>
                  <a:pt x="3340933" y="0"/>
                </a:lnTo>
                <a:lnTo>
                  <a:pt x="3340933" y="851938"/>
                </a:lnTo>
                <a:lnTo>
                  <a:pt x="0" y="85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4F17E-DDC6-31F9-701E-32A77FEA713C}"/>
              </a:ext>
            </a:extLst>
          </p:cNvPr>
          <p:cNvSpPr txBox="1"/>
          <p:nvPr/>
        </p:nvSpPr>
        <p:spPr>
          <a:xfrm>
            <a:off x="1066800" y="1333500"/>
            <a:ext cx="16142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Practical Implementation</a:t>
            </a:r>
            <a:endParaRPr lang="en-ZA" sz="7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B799C9-1DEA-EBC7-EB09-5FA30EAB924A}"/>
              </a:ext>
            </a:extLst>
          </p:cNvPr>
          <p:cNvCxnSpPr>
            <a:cxnSpLocks/>
          </p:cNvCxnSpPr>
          <p:nvPr/>
        </p:nvCxnSpPr>
        <p:spPr>
          <a:xfrm>
            <a:off x="4648200" y="2628900"/>
            <a:ext cx="88392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4102F3-4A25-2F2B-BC60-09AC3C72AFD8}"/>
              </a:ext>
            </a:extLst>
          </p:cNvPr>
          <p:cNvSpPr txBox="1"/>
          <p:nvPr/>
        </p:nvSpPr>
        <p:spPr>
          <a:xfrm>
            <a:off x="4558352" y="3087185"/>
            <a:ext cx="9171296" cy="362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en-US" sz="4000" dirty="0"/>
              <a:t>Risk-based control design.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Regular audits and forensic readiness.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Training officials and management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27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725</TotalTime>
  <Words>231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(MS)</vt:lpstr>
      <vt:lpstr>Garamond</vt:lpstr>
      <vt:lpstr>Arial</vt:lpstr>
      <vt:lpstr>Calibri (MS) Bold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Hahn Law Presentation</dc:title>
  <dc:creator>Jaco Hamman</dc:creator>
  <cp:lastModifiedBy>Jaco Hamman</cp:lastModifiedBy>
  <cp:revision>11</cp:revision>
  <cp:lastPrinted>2024-12-04T13:03:50Z</cp:lastPrinted>
  <dcterms:created xsi:type="dcterms:W3CDTF">2006-08-16T00:00:00Z</dcterms:created>
  <dcterms:modified xsi:type="dcterms:W3CDTF">2026-03-18T05:59:52Z</dcterms:modified>
  <dc:identifier>DAGWi2K5-2I</dc:identifier>
</cp:coreProperties>
</file>